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5" r:id="rId1"/>
  </p:sldMasterIdLst>
  <p:notesMasterIdLst>
    <p:notesMasterId r:id="rId28"/>
  </p:notesMasterIdLst>
  <p:sldIdLst>
    <p:sldId id="256" r:id="rId2"/>
    <p:sldId id="258" r:id="rId3"/>
    <p:sldId id="342" r:id="rId4"/>
    <p:sldId id="264" r:id="rId5"/>
    <p:sldId id="341" r:id="rId6"/>
    <p:sldId id="343" r:id="rId7"/>
    <p:sldId id="265" r:id="rId8"/>
    <p:sldId id="344" r:id="rId9"/>
    <p:sldId id="345" r:id="rId10"/>
    <p:sldId id="346" r:id="rId11"/>
    <p:sldId id="347" r:id="rId12"/>
    <p:sldId id="361" r:id="rId13"/>
    <p:sldId id="350" r:id="rId14"/>
    <p:sldId id="349" r:id="rId15"/>
    <p:sldId id="351" r:id="rId16"/>
    <p:sldId id="352" r:id="rId17"/>
    <p:sldId id="353" r:id="rId18"/>
    <p:sldId id="355" r:id="rId19"/>
    <p:sldId id="354" r:id="rId20"/>
    <p:sldId id="357" r:id="rId21"/>
    <p:sldId id="356" r:id="rId22"/>
    <p:sldId id="358" r:id="rId23"/>
    <p:sldId id="359" r:id="rId24"/>
    <p:sldId id="360" r:id="rId25"/>
    <p:sldId id="295" r:id="rId26"/>
    <p:sldId id="312" r:id="rId27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9"/>
      <p:bold r:id="rId30"/>
      <p:italic r:id="rId31"/>
      <p:boldItalic r:id="rId32"/>
    </p:embeddedFont>
    <p:embeddedFont>
      <p:font typeface="Montserrat ExtraBold" panose="00000900000000000000" pitchFamily="2" charset="0"/>
      <p:bold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6B0980-D605-4190-BA9E-E9D81B2B0B80}">
  <a:tblStyle styleId="{186B0980-D605-4190-BA9E-E9D81B2B0B8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1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894e269a9b_3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894e269a9b_3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162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894e269a9b_3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894e269a9b_3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7082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894e269a9b_3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894e269a9b_3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452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894e269a9b_3_5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5" name="Google Shape;1495;g894e269a9b_3_5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2851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894e269a9b_3_5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5" name="Google Shape;1495;g894e269a9b_3_5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72533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894e269a9b_3_5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5" name="Google Shape;1495;g894e269a9b_3_5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2978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894e269a9b_3_5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5" name="Google Shape;1495;g894e269a9b_3_5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38940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894e269a9b_3_5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5" name="Google Shape;1495;g894e269a9b_3_5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4045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894e269a9b_3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894e269a9b_3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35444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be53582e11_1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be53582e11_1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6435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be53582e11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be53582e11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894e269a9b_3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894e269a9b_3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7837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894e269a9b_3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894e269a9b_3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45018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894e269a9b_3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894e269a9b_3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17622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894e269a9b_3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894e269a9b_3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96603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894e269a9b_3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894e269a9b_3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87455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894e269a9b_3_30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894e269a9b_3_30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be55b0c8b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be55b0c8b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be53582e11_1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be53582e11_1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272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894e269a9b_3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894e269a9b_3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894e269a9b_3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894e269a9b_3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8042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894e269a9b_3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894e269a9b_3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5188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be53582e11_1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be53582e11_1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894e269a9b_3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894e269a9b_3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6320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894e269a9b_3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894e269a9b_3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134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4714625" y="3673650"/>
            <a:ext cx="33363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4021017" y="1336724"/>
            <a:ext cx="4057800" cy="205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 hasCustomPrompt="1"/>
          </p:nvPr>
        </p:nvSpPr>
        <p:spPr>
          <a:xfrm>
            <a:off x="636075" y="2693673"/>
            <a:ext cx="117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" name="Google Shape;13;p3"/>
          <p:cNvSpPr txBox="1">
            <a:spLocks noGrp="1"/>
          </p:cNvSpPr>
          <p:nvPr>
            <p:ph type="body" idx="1"/>
          </p:nvPr>
        </p:nvSpPr>
        <p:spPr>
          <a:xfrm>
            <a:off x="1807325" y="3330900"/>
            <a:ext cx="396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marL="914400" lvl="1" indent="-3429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 sz="1800">
                <a:solidFill>
                  <a:srgbClr val="000000"/>
                </a:solidFill>
              </a:defRPr>
            </a:lvl2pPr>
            <a:lvl3pPr marL="1371600" lvl="2" indent="-3429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 sz="1800">
                <a:solidFill>
                  <a:srgbClr val="000000"/>
                </a:solidFill>
              </a:defRPr>
            </a:lvl3pPr>
            <a:lvl4pPr marL="1828800" lvl="3" indent="-3429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 sz="1800">
                <a:solidFill>
                  <a:srgbClr val="000000"/>
                </a:solidFill>
              </a:defRPr>
            </a:lvl4pPr>
            <a:lvl5pPr marL="2286000" lvl="4" indent="-3429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 sz="1800">
                <a:solidFill>
                  <a:srgbClr val="000000"/>
                </a:solidFill>
              </a:defRPr>
            </a:lvl5pPr>
            <a:lvl6pPr marL="2743200" lvl="5" indent="-3429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 sz="1800">
                <a:solidFill>
                  <a:srgbClr val="000000"/>
                </a:solidFill>
              </a:defRPr>
            </a:lvl6pPr>
            <a:lvl7pPr marL="3200400" lvl="6" indent="-3429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 sz="1800">
                <a:solidFill>
                  <a:srgbClr val="000000"/>
                </a:solidFill>
              </a:defRPr>
            </a:lvl7pPr>
            <a:lvl8pPr marL="3657600" lvl="7" indent="-3429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 sz="1800">
                <a:solidFill>
                  <a:srgbClr val="000000"/>
                </a:solidFill>
              </a:defRPr>
            </a:lvl8pPr>
            <a:lvl9pPr marL="4114800" lvl="8" indent="-3429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Char char="■"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/>
          </p:nvPr>
        </p:nvSpPr>
        <p:spPr>
          <a:xfrm>
            <a:off x="1807325" y="2657175"/>
            <a:ext cx="4133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3"/>
          <p:cNvSpPr txBox="1">
            <a:spLocks noGrp="1"/>
          </p:cNvSpPr>
          <p:nvPr>
            <p:ph type="subTitle" idx="1"/>
          </p:nvPr>
        </p:nvSpPr>
        <p:spPr>
          <a:xfrm>
            <a:off x="690150" y="2712950"/>
            <a:ext cx="2028900" cy="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/>
          </p:nvPr>
        </p:nvSpPr>
        <p:spPr>
          <a:xfrm>
            <a:off x="725100" y="702419"/>
            <a:ext cx="727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2"/>
          </p:nvPr>
        </p:nvSpPr>
        <p:spPr>
          <a:xfrm>
            <a:off x="687150" y="3115750"/>
            <a:ext cx="20349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3" hasCustomPrompt="1"/>
          </p:nvPr>
        </p:nvSpPr>
        <p:spPr>
          <a:xfrm>
            <a:off x="687150" y="2148646"/>
            <a:ext cx="20349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ExtraBold"/>
              <a:buNone/>
              <a:defRPr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4"/>
          </p:nvPr>
        </p:nvSpPr>
        <p:spPr>
          <a:xfrm>
            <a:off x="3446850" y="2725800"/>
            <a:ext cx="2028900" cy="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5"/>
          </p:nvPr>
        </p:nvSpPr>
        <p:spPr>
          <a:xfrm>
            <a:off x="3443850" y="3115750"/>
            <a:ext cx="20349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6" hasCustomPrompt="1"/>
          </p:nvPr>
        </p:nvSpPr>
        <p:spPr>
          <a:xfrm>
            <a:off x="3443850" y="2148646"/>
            <a:ext cx="20349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ExtraBold"/>
              <a:buNone/>
              <a:defRPr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7"/>
          </p:nvPr>
        </p:nvSpPr>
        <p:spPr>
          <a:xfrm>
            <a:off x="6203549" y="2725800"/>
            <a:ext cx="2028900" cy="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8"/>
          </p:nvPr>
        </p:nvSpPr>
        <p:spPr>
          <a:xfrm>
            <a:off x="6200550" y="3115750"/>
            <a:ext cx="20349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9" hasCustomPrompt="1"/>
          </p:nvPr>
        </p:nvSpPr>
        <p:spPr>
          <a:xfrm>
            <a:off x="6200549" y="2148646"/>
            <a:ext cx="20349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ExtraBold"/>
              <a:buNone/>
              <a:defRPr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title" hasCustomPrompt="1"/>
          </p:nvPr>
        </p:nvSpPr>
        <p:spPr>
          <a:xfrm>
            <a:off x="3593275" y="1521068"/>
            <a:ext cx="1957500" cy="6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3132000" y="3379246"/>
            <a:ext cx="288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title" idx="2"/>
          </p:nvPr>
        </p:nvSpPr>
        <p:spPr>
          <a:xfrm>
            <a:off x="2505150" y="2680398"/>
            <a:ext cx="4133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4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3"/>
          <p:cNvSpPr txBox="1">
            <a:spLocks noGrp="1"/>
          </p:cNvSpPr>
          <p:nvPr>
            <p:ph type="title"/>
          </p:nvPr>
        </p:nvSpPr>
        <p:spPr>
          <a:xfrm>
            <a:off x="730775" y="707100"/>
            <a:ext cx="779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3"/>
          <p:cNvSpPr txBox="1">
            <a:spLocks noGrp="1"/>
          </p:cNvSpPr>
          <p:nvPr>
            <p:ph type="title"/>
          </p:nvPr>
        </p:nvSpPr>
        <p:spPr>
          <a:xfrm>
            <a:off x="3223650" y="1715475"/>
            <a:ext cx="2696700" cy="6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247" name="Google Shape;247;p53"/>
          <p:cNvSpPr txBox="1">
            <a:spLocks noGrp="1"/>
          </p:cNvSpPr>
          <p:nvPr>
            <p:ph type="subTitle" idx="1"/>
          </p:nvPr>
        </p:nvSpPr>
        <p:spPr>
          <a:xfrm>
            <a:off x="3181050" y="2469725"/>
            <a:ext cx="2781900" cy="12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5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6"/>
          <p:cNvSpPr txBox="1">
            <a:spLocks noGrp="1"/>
          </p:cNvSpPr>
          <p:nvPr>
            <p:ph type="subTitle" idx="1"/>
          </p:nvPr>
        </p:nvSpPr>
        <p:spPr>
          <a:xfrm>
            <a:off x="5603500" y="2382875"/>
            <a:ext cx="2827500" cy="18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6" name="Google Shape;256;p56"/>
          <p:cNvSpPr txBox="1">
            <a:spLocks noGrp="1"/>
          </p:cNvSpPr>
          <p:nvPr>
            <p:ph type="title"/>
          </p:nvPr>
        </p:nvSpPr>
        <p:spPr>
          <a:xfrm>
            <a:off x="5734175" y="1119825"/>
            <a:ext cx="2696700" cy="11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64" r:id="rId5"/>
    <p:sldLayoutId id="2147483689" r:id="rId6"/>
    <p:sldLayoutId id="2147483699" r:id="rId7"/>
    <p:sldLayoutId id="2147483702" r:id="rId8"/>
    <p:sldLayoutId id="2147483707" r:id="rId9"/>
    <p:sldLayoutId id="2147483708" r:id="rId10"/>
    <p:sldLayoutId id="2147483709" r:id="rId11"/>
    <p:sldLayoutId id="2147483710" r:id="rId12"/>
  </p:sldLayoutIdLst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slide" Target="slide11.xml"/><Relationship Id="rId4" Type="http://schemas.openxmlformats.org/officeDocument/2006/relationships/slide" Target="slide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3" Type="http://schemas.openxmlformats.org/officeDocument/2006/relationships/image" Target="../media/image25.png"/><Relationship Id="rId7" Type="http://schemas.microsoft.com/office/2007/relationships/hdphoto" Target="../media/hdphoto1.wdp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2"/>
          <p:cNvSpPr txBox="1">
            <a:spLocks noGrp="1"/>
          </p:cNvSpPr>
          <p:nvPr>
            <p:ph type="subTitle" idx="1"/>
          </p:nvPr>
        </p:nvSpPr>
        <p:spPr>
          <a:xfrm>
            <a:off x="4714191" y="3441956"/>
            <a:ext cx="3720972" cy="8409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/>
              <a:t>An IOD CapStone Project</a:t>
            </a:r>
            <a:br>
              <a:rPr lang="en" sz="1600" dirty="0"/>
            </a:br>
            <a:r>
              <a:rPr lang="en" sz="1600" dirty="0"/>
              <a:t>By: Benjamin</a:t>
            </a:r>
            <a:endParaRPr sz="1600" dirty="0"/>
          </a:p>
        </p:txBody>
      </p:sp>
      <p:sp>
        <p:nvSpPr>
          <p:cNvPr id="311" name="Google Shape;311;p72"/>
          <p:cNvSpPr txBox="1">
            <a:spLocks noGrp="1"/>
          </p:cNvSpPr>
          <p:nvPr>
            <p:ph type="title"/>
          </p:nvPr>
        </p:nvSpPr>
        <p:spPr>
          <a:xfrm>
            <a:off x="4377363" y="1660588"/>
            <a:ext cx="4057800" cy="205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SG" sz="6600" dirty="0">
                <a:solidFill>
                  <a:schemeClr val="lt1"/>
                </a:solidFill>
              </a:rPr>
              <a:t>Hungry</a:t>
            </a:r>
            <a:br>
              <a:rPr lang="en-SG" sz="6600" dirty="0">
                <a:solidFill>
                  <a:schemeClr val="lt1"/>
                </a:solidFill>
              </a:rPr>
            </a:br>
            <a:r>
              <a:rPr lang="en-SG" sz="6600" dirty="0">
                <a:solidFill>
                  <a:schemeClr val="lt1"/>
                </a:solidFill>
              </a:rPr>
              <a:t>Panda</a:t>
            </a:r>
            <a:endParaRPr sz="6600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80"/>
          <p:cNvSpPr txBox="1">
            <a:spLocks noGrp="1"/>
          </p:cNvSpPr>
          <p:nvPr>
            <p:ph type="title" idx="2"/>
          </p:nvPr>
        </p:nvSpPr>
        <p:spPr>
          <a:xfrm>
            <a:off x="166784" y="250151"/>
            <a:ext cx="413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Product Description</a:t>
            </a:r>
            <a:endParaRPr dirty="0">
              <a:solidFill>
                <a:schemeClr val="bg1"/>
              </a:solidFill>
              <a:sym typeface="Montserrat ExtraBold"/>
            </a:endParaRPr>
          </a:p>
        </p:txBody>
      </p:sp>
      <p:sp>
        <p:nvSpPr>
          <p:cNvPr id="386" name="Google Shape;386;p80"/>
          <p:cNvSpPr txBox="1">
            <a:spLocks noGrp="1"/>
          </p:cNvSpPr>
          <p:nvPr>
            <p:ph type="title"/>
          </p:nvPr>
        </p:nvSpPr>
        <p:spPr>
          <a:xfrm>
            <a:off x="166783" y="730402"/>
            <a:ext cx="4956545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Userflow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DA4E64-427A-3670-B5F5-EC2E55726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5055" y="1170976"/>
            <a:ext cx="4031752" cy="372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82576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80"/>
          <p:cNvSpPr txBox="1">
            <a:spLocks noGrp="1"/>
          </p:cNvSpPr>
          <p:nvPr>
            <p:ph type="title" idx="2"/>
          </p:nvPr>
        </p:nvSpPr>
        <p:spPr>
          <a:xfrm>
            <a:off x="166784" y="250151"/>
            <a:ext cx="413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Product Description</a:t>
            </a:r>
            <a:endParaRPr dirty="0">
              <a:solidFill>
                <a:schemeClr val="bg1"/>
              </a:solidFill>
              <a:sym typeface="Montserrat ExtraBold"/>
            </a:endParaRPr>
          </a:p>
        </p:txBody>
      </p:sp>
      <p:sp>
        <p:nvSpPr>
          <p:cNvPr id="386" name="Google Shape;386;p80"/>
          <p:cNvSpPr txBox="1">
            <a:spLocks noGrp="1"/>
          </p:cNvSpPr>
          <p:nvPr>
            <p:ph type="title"/>
          </p:nvPr>
        </p:nvSpPr>
        <p:spPr>
          <a:xfrm>
            <a:off x="166783" y="730402"/>
            <a:ext cx="4956545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Userflow</a:t>
            </a:r>
            <a:endParaRPr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BCB89D-2C13-218C-E80F-37A730E3C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323" y="588507"/>
            <a:ext cx="6238647" cy="455499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3A1C7CB-18E8-8159-CE85-39E00D46F1EF}"/>
              </a:ext>
            </a:extLst>
          </p:cNvPr>
          <p:cNvSpPr txBox="1"/>
          <p:nvPr/>
        </p:nvSpPr>
        <p:spPr>
          <a:xfrm>
            <a:off x="564776" y="1573306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Main web page</a:t>
            </a:r>
          </a:p>
        </p:txBody>
      </p:sp>
    </p:spTree>
    <p:extLst>
      <p:ext uri="{BB962C8B-B14F-4D97-AF65-F5344CB8AC3E}">
        <p14:creationId xmlns:p14="http://schemas.microsoft.com/office/powerpoint/2010/main" val="375647222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80"/>
          <p:cNvSpPr txBox="1">
            <a:spLocks noGrp="1"/>
          </p:cNvSpPr>
          <p:nvPr>
            <p:ph type="title" idx="2"/>
          </p:nvPr>
        </p:nvSpPr>
        <p:spPr>
          <a:xfrm>
            <a:off x="166784" y="250151"/>
            <a:ext cx="413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Product Description</a:t>
            </a:r>
            <a:endParaRPr dirty="0">
              <a:solidFill>
                <a:schemeClr val="bg1"/>
              </a:solidFill>
              <a:sym typeface="Montserrat ExtraBold"/>
            </a:endParaRPr>
          </a:p>
        </p:txBody>
      </p:sp>
      <p:sp>
        <p:nvSpPr>
          <p:cNvPr id="386" name="Google Shape;386;p80"/>
          <p:cNvSpPr txBox="1">
            <a:spLocks noGrp="1"/>
          </p:cNvSpPr>
          <p:nvPr>
            <p:ph type="title"/>
          </p:nvPr>
        </p:nvSpPr>
        <p:spPr>
          <a:xfrm>
            <a:off x="166783" y="730402"/>
            <a:ext cx="4956545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Data physical model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900BD8-7DA7-9BCC-3FEE-38D5B09A8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009" y="1971520"/>
            <a:ext cx="6573982" cy="262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9878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131"/>
          <p:cNvSpPr txBox="1">
            <a:spLocks noGrp="1"/>
          </p:cNvSpPr>
          <p:nvPr>
            <p:ph type="subTitle" idx="1"/>
          </p:nvPr>
        </p:nvSpPr>
        <p:spPr>
          <a:xfrm>
            <a:off x="6391670" y="2870294"/>
            <a:ext cx="1723630" cy="537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latin typeface="Montserrat ExtraBold" panose="00000900000000000000" pitchFamily="2" charset="0"/>
              </a:rPr>
              <a:t>Login/ register page</a:t>
            </a:r>
            <a:endParaRPr dirty="0">
              <a:latin typeface="Montserrat ExtraBold" panose="00000900000000000000" pitchFamily="2" charset="0"/>
            </a:endParaRPr>
          </a:p>
        </p:txBody>
      </p:sp>
      <p:sp>
        <p:nvSpPr>
          <p:cNvPr id="1520" name="Google Shape;1520;p131"/>
          <p:cNvSpPr txBox="1">
            <a:spLocks noGrp="1"/>
          </p:cNvSpPr>
          <p:nvPr>
            <p:ph type="title"/>
          </p:nvPr>
        </p:nvSpPr>
        <p:spPr>
          <a:xfrm>
            <a:off x="5734175" y="1119825"/>
            <a:ext cx="3134160" cy="11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Wireframe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E7132C-D589-822E-D1E1-E0FFBC386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673" y="664129"/>
            <a:ext cx="4255377" cy="7559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7A5CAA-D83F-2EE6-AEEF-FA1FE0333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04" y="352235"/>
            <a:ext cx="3607624" cy="473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7036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131"/>
          <p:cNvSpPr txBox="1">
            <a:spLocks noGrp="1"/>
          </p:cNvSpPr>
          <p:nvPr>
            <p:ph type="subTitle" idx="1"/>
          </p:nvPr>
        </p:nvSpPr>
        <p:spPr>
          <a:xfrm>
            <a:off x="6391670" y="2870294"/>
            <a:ext cx="1328459" cy="537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latin typeface="Montserrat ExtraBold" panose="00000900000000000000" pitchFamily="2" charset="0"/>
              </a:rPr>
              <a:t>Main page</a:t>
            </a:r>
            <a:endParaRPr dirty="0">
              <a:latin typeface="Montserrat ExtraBold" panose="00000900000000000000" pitchFamily="2" charset="0"/>
            </a:endParaRPr>
          </a:p>
        </p:txBody>
      </p:sp>
      <p:sp>
        <p:nvSpPr>
          <p:cNvPr id="1520" name="Google Shape;1520;p131"/>
          <p:cNvSpPr txBox="1">
            <a:spLocks noGrp="1"/>
          </p:cNvSpPr>
          <p:nvPr>
            <p:ph type="title"/>
          </p:nvPr>
        </p:nvSpPr>
        <p:spPr>
          <a:xfrm>
            <a:off x="5734175" y="1119825"/>
            <a:ext cx="3134160" cy="11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Wireframe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E7132C-D589-822E-D1E1-E0FFBC386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673" y="664129"/>
            <a:ext cx="4255377" cy="7559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5BBFDF-449E-2EB8-E2F2-336E94ED2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97" y="303939"/>
            <a:ext cx="3601731" cy="472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5341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131"/>
          <p:cNvSpPr txBox="1">
            <a:spLocks noGrp="1"/>
          </p:cNvSpPr>
          <p:nvPr>
            <p:ph type="subTitle" idx="1"/>
          </p:nvPr>
        </p:nvSpPr>
        <p:spPr>
          <a:xfrm>
            <a:off x="6391670" y="2870294"/>
            <a:ext cx="1723630" cy="537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latin typeface="Montserrat ExtraBold" panose="00000900000000000000" pitchFamily="2" charset="0"/>
              </a:rPr>
              <a:t>New Review page</a:t>
            </a:r>
            <a:endParaRPr dirty="0">
              <a:latin typeface="Montserrat ExtraBold" panose="00000900000000000000" pitchFamily="2" charset="0"/>
            </a:endParaRPr>
          </a:p>
        </p:txBody>
      </p:sp>
      <p:sp>
        <p:nvSpPr>
          <p:cNvPr id="1520" name="Google Shape;1520;p131"/>
          <p:cNvSpPr txBox="1">
            <a:spLocks noGrp="1"/>
          </p:cNvSpPr>
          <p:nvPr>
            <p:ph type="title"/>
          </p:nvPr>
        </p:nvSpPr>
        <p:spPr>
          <a:xfrm>
            <a:off x="5734175" y="1119825"/>
            <a:ext cx="3134160" cy="11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Wireframe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E7132C-D589-822E-D1E1-E0FFBC386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673" y="664129"/>
            <a:ext cx="4255377" cy="7559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7A5CAA-D83F-2EE6-AEEF-FA1FE0333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04" y="352235"/>
            <a:ext cx="3607624" cy="47307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585EDF-F595-5A6D-9C70-78180B09F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705" y="352235"/>
            <a:ext cx="3607624" cy="473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682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131"/>
          <p:cNvSpPr txBox="1">
            <a:spLocks noGrp="1"/>
          </p:cNvSpPr>
          <p:nvPr>
            <p:ph type="subTitle" idx="1"/>
          </p:nvPr>
        </p:nvSpPr>
        <p:spPr>
          <a:xfrm>
            <a:off x="6391670" y="2870294"/>
            <a:ext cx="1723630" cy="537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latin typeface="Montserrat ExtraBold" panose="00000900000000000000" pitchFamily="2" charset="0"/>
              </a:rPr>
              <a:t>Saved Review page</a:t>
            </a:r>
            <a:endParaRPr dirty="0">
              <a:latin typeface="Montserrat ExtraBold" panose="00000900000000000000" pitchFamily="2" charset="0"/>
            </a:endParaRPr>
          </a:p>
        </p:txBody>
      </p:sp>
      <p:sp>
        <p:nvSpPr>
          <p:cNvPr id="1520" name="Google Shape;1520;p131"/>
          <p:cNvSpPr txBox="1">
            <a:spLocks noGrp="1"/>
          </p:cNvSpPr>
          <p:nvPr>
            <p:ph type="title"/>
          </p:nvPr>
        </p:nvSpPr>
        <p:spPr>
          <a:xfrm>
            <a:off x="5734175" y="1119825"/>
            <a:ext cx="3134160" cy="11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Wireframe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E7132C-D589-822E-D1E1-E0FFBC386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673" y="664129"/>
            <a:ext cx="4255377" cy="7559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7A5CAA-D83F-2EE6-AEEF-FA1FE0333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04" y="352235"/>
            <a:ext cx="3607624" cy="47307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6A435E-2EE6-563B-0F5F-946D58DBED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704" y="352235"/>
            <a:ext cx="3607625" cy="473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6304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131"/>
          <p:cNvSpPr txBox="1">
            <a:spLocks noGrp="1"/>
          </p:cNvSpPr>
          <p:nvPr>
            <p:ph type="subTitle" idx="1"/>
          </p:nvPr>
        </p:nvSpPr>
        <p:spPr>
          <a:xfrm>
            <a:off x="6391670" y="2870294"/>
            <a:ext cx="1723630" cy="537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latin typeface="Montserrat ExtraBold" panose="00000900000000000000" pitchFamily="2" charset="0"/>
              </a:rPr>
              <a:t>User Profile page</a:t>
            </a:r>
            <a:endParaRPr dirty="0">
              <a:latin typeface="Montserrat ExtraBold" panose="00000900000000000000" pitchFamily="2" charset="0"/>
            </a:endParaRPr>
          </a:p>
        </p:txBody>
      </p:sp>
      <p:sp>
        <p:nvSpPr>
          <p:cNvPr id="1520" name="Google Shape;1520;p131"/>
          <p:cNvSpPr txBox="1">
            <a:spLocks noGrp="1"/>
          </p:cNvSpPr>
          <p:nvPr>
            <p:ph type="title"/>
          </p:nvPr>
        </p:nvSpPr>
        <p:spPr>
          <a:xfrm>
            <a:off x="5734175" y="1119825"/>
            <a:ext cx="3134160" cy="11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Wireframe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E7132C-D589-822E-D1E1-E0FFBC386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673" y="664129"/>
            <a:ext cx="4255377" cy="7559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7A5CAA-D83F-2EE6-AEEF-FA1FE0333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04" y="352235"/>
            <a:ext cx="3607624" cy="47307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E21941-EFCA-5C3B-38CF-9DD07124E1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703" y="352234"/>
            <a:ext cx="3607625" cy="473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7741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80"/>
          <p:cNvSpPr txBox="1">
            <a:spLocks noGrp="1"/>
          </p:cNvSpPr>
          <p:nvPr>
            <p:ph type="title" idx="2"/>
          </p:nvPr>
        </p:nvSpPr>
        <p:spPr>
          <a:xfrm>
            <a:off x="166784" y="250151"/>
            <a:ext cx="413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Introduction</a:t>
            </a:r>
            <a:endParaRPr dirty="0">
              <a:solidFill>
                <a:schemeClr val="bg1"/>
              </a:solidFill>
              <a:sym typeface="Montserrat ExtraBold"/>
            </a:endParaRPr>
          </a:p>
        </p:txBody>
      </p:sp>
      <p:sp>
        <p:nvSpPr>
          <p:cNvPr id="385" name="Google Shape;385;p80"/>
          <p:cNvSpPr txBox="1">
            <a:spLocks noGrp="1"/>
          </p:cNvSpPr>
          <p:nvPr>
            <p:ph type="body" idx="1"/>
          </p:nvPr>
        </p:nvSpPr>
        <p:spPr>
          <a:xfrm>
            <a:off x="292072" y="1608176"/>
            <a:ext cx="8016824" cy="28049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SG" sz="1600" dirty="0"/>
              <a:t>User password has to be encrypted (</a:t>
            </a:r>
            <a:r>
              <a:rPr lang="en-SG" sz="1600" dirty="0" err="1"/>
              <a:t>bcrypt</a:t>
            </a:r>
            <a:r>
              <a:rPr lang="en-SG" sz="1600" dirty="0"/>
              <a:t>)</a:t>
            </a:r>
          </a:p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SG" sz="1600" dirty="0"/>
              <a:t>User has to be verified to access some functions (edit, delete) (</a:t>
            </a:r>
            <a:r>
              <a:rPr lang="en-SG" sz="1600" dirty="0" err="1"/>
              <a:t>jsonwebtoken</a:t>
            </a:r>
            <a:r>
              <a:rPr lang="en-SG" sz="1600" dirty="0"/>
              <a:t>)</a:t>
            </a:r>
          </a:p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SG" sz="1600" dirty="0"/>
              <a:t>Creating environment variables to keep password hidden</a:t>
            </a:r>
          </a:p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</a:pPr>
            <a:endParaRPr sz="1600" b="1" i="1" dirty="0"/>
          </a:p>
        </p:txBody>
      </p:sp>
      <p:sp>
        <p:nvSpPr>
          <p:cNvPr id="386" name="Google Shape;386;p80"/>
          <p:cNvSpPr txBox="1">
            <a:spLocks noGrp="1"/>
          </p:cNvSpPr>
          <p:nvPr>
            <p:ph type="title"/>
          </p:nvPr>
        </p:nvSpPr>
        <p:spPr>
          <a:xfrm>
            <a:off x="166784" y="730402"/>
            <a:ext cx="315464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NFR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295632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81"/>
          <p:cNvSpPr/>
          <p:nvPr/>
        </p:nvSpPr>
        <p:spPr>
          <a:xfrm>
            <a:off x="3937350" y="1242220"/>
            <a:ext cx="1221600" cy="122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81"/>
          <p:cNvSpPr txBox="1">
            <a:spLocks noGrp="1"/>
          </p:cNvSpPr>
          <p:nvPr>
            <p:ph type="title" idx="2"/>
          </p:nvPr>
        </p:nvSpPr>
        <p:spPr>
          <a:xfrm>
            <a:off x="2505150" y="2742668"/>
            <a:ext cx="4133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Planning</a:t>
            </a:r>
            <a:endParaRPr dirty="0"/>
          </a:p>
        </p:txBody>
      </p:sp>
      <p:sp>
        <p:nvSpPr>
          <p:cNvPr id="395" name="Google Shape;395;p81"/>
          <p:cNvSpPr txBox="1">
            <a:spLocks noGrp="1"/>
          </p:cNvSpPr>
          <p:nvPr>
            <p:ph type="title"/>
          </p:nvPr>
        </p:nvSpPr>
        <p:spPr>
          <a:xfrm>
            <a:off x="3593275" y="1521068"/>
            <a:ext cx="1957500" cy="6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955468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4;p74">
            <a:extLst>
              <a:ext uri="{FF2B5EF4-FFF2-40B4-BE49-F238E27FC236}">
                <a16:creationId xmlns:a16="http://schemas.microsoft.com/office/drawing/2014/main" id="{B33BC990-9CB8-7AAB-F5BA-86D463BB68B9}"/>
              </a:ext>
            </a:extLst>
          </p:cNvPr>
          <p:cNvSpPr/>
          <p:nvPr/>
        </p:nvSpPr>
        <p:spPr>
          <a:xfrm>
            <a:off x="3364284" y="1980629"/>
            <a:ext cx="660300" cy="660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74"/>
          <p:cNvSpPr/>
          <p:nvPr/>
        </p:nvSpPr>
        <p:spPr>
          <a:xfrm>
            <a:off x="5351143" y="2000023"/>
            <a:ext cx="658353" cy="64582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74"/>
          <p:cNvSpPr/>
          <p:nvPr/>
        </p:nvSpPr>
        <p:spPr>
          <a:xfrm>
            <a:off x="1374450" y="1984700"/>
            <a:ext cx="660300" cy="660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74">
            <a:hlinkClick r:id="rId3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690150" y="2916000"/>
            <a:ext cx="2028901" cy="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26" name="Google Shape;326;p74"/>
          <p:cNvSpPr txBox="1">
            <a:spLocks noGrp="1"/>
          </p:cNvSpPr>
          <p:nvPr>
            <p:ph type="title"/>
          </p:nvPr>
        </p:nvSpPr>
        <p:spPr>
          <a:xfrm>
            <a:off x="725100" y="702419"/>
            <a:ext cx="727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27" name="Google Shape;327;p74"/>
          <p:cNvSpPr txBox="1">
            <a:spLocks noGrp="1"/>
          </p:cNvSpPr>
          <p:nvPr>
            <p:ph type="subTitle" idx="2"/>
          </p:nvPr>
        </p:nvSpPr>
        <p:spPr>
          <a:xfrm>
            <a:off x="684150" y="3501400"/>
            <a:ext cx="2034900" cy="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dirty="0"/>
              <a:t>Industry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dirty="0"/>
              <a:t>Purpose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dirty="0"/>
              <a:t>Stakeholders</a:t>
            </a:r>
            <a:endParaRPr dirty="0"/>
          </a:p>
        </p:txBody>
      </p:sp>
      <p:sp>
        <p:nvSpPr>
          <p:cNvPr id="328" name="Google Shape;328;p74">
            <a:hlinkClick r:id="rId3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687150" y="2148646"/>
            <a:ext cx="20349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29" name="Google Shape;329;p74">
            <a:hlinkClick r:id="rId4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2679984" y="2709019"/>
            <a:ext cx="2028899" cy="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Product Description</a:t>
            </a:r>
            <a:endParaRPr dirty="0"/>
          </a:p>
        </p:txBody>
      </p:sp>
      <p:sp>
        <p:nvSpPr>
          <p:cNvPr id="331" name="Google Shape;331;p74">
            <a:hlinkClick r:id="rId4" action="ppaction://hlinksldjump"/>
          </p:cNvPr>
          <p:cNvSpPr txBox="1">
            <a:spLocks noGrp="1"/>
          </p:cNvSpPr>
          <p:nvPr>
            <p:ph type="title" idx="6"/>
          </p:nvPr>
        </p:nvSpPr>
        <p:spPr>
          <a:xfrm>
            <a:off x="2676984" y="2131865"/>
            <a:ext cx="2034899" cy="3323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32" name="Google Shape;332;p74">
            <a:hlinkClick r:id="rId5" action="ppaction://hlinksldjump"/>
          </p:cNvPr>
          <p:cNvSpPr txBox="1">
            <a:spLocks noGrp="1"/>
          </p:cNvSpPr>
          <p:nvPr>
            <p:ph type="subTitle" idx="7"/>
          </p:nvPr>
        </p:nvSpPr>
        <p:spPr>
          <a:xfrm>
            <a:off x="4666843" y="2741123"/>
            <a:ext cx="2022917" cy="3720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Project Planning</a:t>
            </a:r>
            <a:endParaRPr dirty="0"/>
          </a:p>
        </p:txBody>
      </p:sp>
      <p:sp>
        <p:nvSpPr>
          <p:cNvPr id="334" name="Google Shape;334;p74">
            <a:hlinkClick r:id="rId5" action="ppaction://hlinksldjump"/>
          </p:cNvPr>
          <p:cNvSpPr txBox="1">
            <a:spLocks noGrp="1"/>
          </p:cNvSpPr>
          <p:nvPr>
            <p:ph type="title" idx="9"/>
          </p:nvPr>
        </p:nvSpPr>
        <p:spPr>
          <a:xfrm>
            <a:off x="4663843" y="2163969"/>
            <a:ext cx="2028899" cy="325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" name="Google Shape;327;p74">
            <a:extLst>
              <a:ext uri="{FF2B5EF4-FFF2-40B4-BE49-F238E27FC236}">
                <a16:creationId xmlns:a16="http://schemas.microsoft.com/office/drawing/2014/main" id="{DDF68384-8295-6F3B-1DAD-09861B76F07C}"/>
              </a:ext>
            </a:extLst>
          </p:cNvPr>
          <p:cNvSpPr txBox="1">
            <a:spLocks/>
          </p:cNvSpPr>
          <p:nvPr/>
        </p:nvSpPr>
        <p:spPr>
          <a:xfrm>
            <a:off x="2673984" y="3497544"/>
            <a:ext cx="2034899" cy="77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dirty="0"/>
              <a:t>Architecture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dirty="0"/>
              <a:t>User stories/flow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dirty="0"/>
              <a:t>Wireframe design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dirty="0"/>
              <a:t>Non-functional requirements</a:t>
            </a:r>
          </a:p>
        </p:txBody>
      </p:sp>
      <p:sp>
        <p:nvSpPr>
          <p:cNvPr id="5" name="Google Shape;327;p74">
            <a:extLst>
              <a:ext uri="{FF2B5EF4-FFF2-40B4-BE49-F238E27FC236}">
                <a16:creationId xmlns:a16="http://schemas.microsoft.com/office/drawing/2014/main" id="{9F41D735-4B6F-4A79-D025-DCC9EA099FE0}"/>
              </a:ext>
            </a:extLst>
          </p:cNvPr>
          <p:cNvSpPr txBox="1">
            <a:spLocks/>
          </p:cNvSpPr>
          <p:nvPr/>
        </p:nvSpPr>
        <p:spPr>
          <a:xfrm>
            <a:off x="4782574" y="3516723"/>
            <a:ext cx="2028899" cy="75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dirty="0"/>
              <a:t>Trello Board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dirty="0"/>
              <a:t>Testing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dirty="0"/>
              <a:t>Implementation</a:t>
            </a:r>
          </a:p>
        </p:txBody>
      </p:sp>
      <p:sp>
        <p:nvSpPr>
          <p:cNvPr id="7" name="Google Shape;323;p74">
            <a:extLst>
              <a:ext uri="{FF2B5EF4-FFF2-40B4-BE49-F238E27FC236}">
                <a16:creationId xmlns:a16="http://schemas.microsoft.com/office/drawing/2014/main" id="{AF88E1B5-BE87-E9D7-F8BA-11A70A5EBA3F}"/>
              </a:ext>
            </a:extLst>
          </p:cNvPr>
          <p:cNvSpPr/>
          <p:nvPr/>
        </p:nvSpPr>
        <p:spPr>
          <a:xfrm>
            <a:off x="7340976" y="2017022"/>
            <a:ext cx="658353" cy="64582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34;p74">
            <a:hlinkClick r:id="rId5" action="ppaction://hlinksldjump"/>
            <a:extLst>
              <a:ext uri="{FF2B5EF4-FFF2-40B4-BE49-F238E27FC236}">
                <a16:creationId xmlns:a16="http://schemas.microsoft.com/office/drawing/2014/main" id="{3A9054A8-46D3-AEE9-2C34-D3A8142D9C7B}"/>
              </a:ext>
            </a:extLst>
          </p:cNvPr>
          <p:cNvSpPr txBox="1">
            <a:spLocks/>
          </p:cNvSpPr>
          <p:nvPr/>
        </p:nvSpPr>
        <p:spPr>
          <a:xfrm>
            <a:off x="6657167" y="2175998"/>
            <a:ext cx="2028899" cy="32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10" name="Google Shape;332;p74">
            <a:hlinkClick r:id="rId5" action="ppaction://hlinksldjump"/>
            <a:extLst>
              <a:ext uri="{FF2B5EF4-FFF2-40B4-BE49-F238E27FC236}">
                <a16:creationId xmlns:a16="http://schemas.microsoft.com/office/drawing/2014/main" id="{6E96A923-4744-65A7-A5BC-40F377A3ACC6}"/>
              </a:ext>
            </a:extLst>
          </p:cNvPr>
          <p:cNvSpPr txBox="1">
            <a:spLocks/>
          </p:cNvSpPr>
          <p:nvPr/>
        </p:nvSpPr>
        <p:spPr>
          <a:xfrm>
            <a:off x="6658693" y="2903389"/>
            <a:ext cx="2022917" cy="372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SG" dirty="0"/>
              <a:t>What’s Next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80"/>
          <p:cNvSpPr txBox="1">
            <a:spLocks noGrp="1"/>
          </p:cNvSpPr>
          <p:nvPr>
            <p:ph type="title" idx="2"/>
          </p:nvPr>
        </p:nvSpPr>
        <p:spPr>
          <a:xfrm>
            <a:off x="166784" y="250151"/>
            <a:ext cx="413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Project Planning</a:t>
            </a:r>
            <a:endParaRPr dirty="0">
              <a:solidFill>
                <a:schemeClr val="bg1"/>
              </a:solidFill>
              <a:sym typeface="Montserrat ExtraBold"/>
            </a:endParaRPr>
          </a:p>
        </p:txBody>
      </p:sp>
      <p:sp>
        <p:nvSpPr>
          <p:cNvPr id="386" name="Google Shape;386;p80"/>
          <p:cNvSpPr txBox="1">
            <a:spLocks noGrp="1"/>
          </p:cNvSpPr>
          <p:nvPr>
            <p:ph type="title"/>
          </p:nvPr>
        </p:nvSpPr>
        <p:spPr>
          <a:xfrm>
            <a:off x="166783" y="730402"/>
            <a:ext cx="4956545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TrelloBoard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3C3A71-12F1-B161-D5FB-A7F0DB0C7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85" y="1152270"/>
            <a:ext cx="8209429" cy="399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57399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80"/>
          <p:cNvSpPr txBox="1">
            <a:spLocks noGrp="1"/>
          </p:cNvSpPr>
          <p:nvPr>
            <p:ph type="title" idx="2"/>
          </p:nvPr>
        </p:nvSpPr>
        <p:spPr>
          <a:xfrm>
            <a:off x="166784" y="250151"/>
            <a:ext cx="413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Project Planning</a:t>
            </a:r>
            <a:endParaRPr dirty="0">
              <a:solidFill>
                <a:schemeClr val="bg1"/>
              </a:solidFill>
              <a:sym typeface="Montserrat ExtraBold"/>
            </a:endParaRPr>
          </a:p>
        </p:txBody>
      </p:sp>
      <p:sp>
        <p:nvSpPr>
          <p:cNvPr id="386" name="Google Shape;386;p80"/>
          <p:cNvSpPr txBox="1">
            <a:spLocks noGrp="1"/>
          </p:cNvSpPr>
          <p:nvPr>
            <p:ph type="title"/>
          </p:nvPr>
        </p:nvSpPr>
        <p:spPr>
          <a:xfrm>
            <a:off x="166783" y="730402"/>
            <a:ext cx="4956545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TrelloBoard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746CB1-ECD4-5A3A-97AF-59BAC4F2E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53" y="1144398"/>
            <a:ext cx="8243046" cy="399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9450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80"/>
          <p:cNvSpPr txBox="1">
            <a:spLocks noGrp="1"/>
          </p:cNvSpPr>
          <p:nvPr>
            <p:ph type="title" idx="2"/>
          </p:nvPr>
        </p:nvSpPr>
        <p:spPr>
          <a:xfrm>
            <a:off x="166784" y="250151"/>
            <a:ext cx="413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Project Planning</a:t>
            </a:r>
            <a:endParaRPr dirty="0">
              <a:solidFill>
                <a:schemeClr val="bg1"/>
              </a:solidFill>
              <a:sym typeface="Montserrat ExtraBold"/>
            </a:endParaRPr>
          </a:p>
        </p:txBody>
      </p:sp>
      <p:sp>
        <p:nvSpPr>
          <p:cNvPr id="385" name="Google Shape;385;p80"/>
          <p:cNvSpPr txBox="1">
            <a:spLocks noGrp="1"/>
          </p:cNvSpPr>
          <p:nvPr>
            <p:ph type="body" idx="1"/>
          </p:nvPr>
        </p:nvSpPr>
        <p:spPr>
          <a:xfrm>
            <a:off x="292072" y="1608176"/>
            <a:ext cx="8016824" cy="28049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SG" sz="1600" dirty="0"/>
              <a:t>Front end user interface is tested manually through chrome </a:t>
            </a:r>
          </a:p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SG" sz="1600" dirty="0"/>
              <a:t>Backend were tested using postman </a:t>
            </a:r>
            <a:r>
              <a:rPr lang="en-SG" sz="1600" dirty="0" err="1"/>
              <a:t>api</a:t>
            </a:r>
            <a:r>
              <a:rPr lang="en-SG" sz="1600" dirty="0"/>
              <a:t> </a:t>
            </a:r>
          </a:p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SG" sz="1600" dirty="0"/>
              <a:t>Common bugs: endpoint errors, </a:t>
            </a:r>
            <a:r>
              <a:rPr lang="en-SG" sz="1600" dirty="0" err="1"/>
              <a:t>Axios</a:t>
            </a:r>
            <a:r>
              <a:rPr lang="en-SG" sz="1600" dirty="0"/>
              <a:t> error, pushing data to DB</a:t>
            </a:r>
          </a:p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</a:pPr>
            <a:endParaRPr sz="1600" b="1" i="1" dirty="0"/>
          </a:p>
        </p:txBody>
      </p:sp>
      <p:sp>
        <p:nvSpPr>
          <p:cNvPr id="386" name="Google Shape;386;p80"/>
          <p:cNvSpPr txBox="1">
            <a:spLocks noGrp="1"/>
          </p:cNvSpPr>
          <p:nvPr>
            <p:ph type="title"/>
          </p:nvPr>
        </p:nvSpPr>
        <p:spPr>
          <a:xfrm>
            <a:off x="166784" y="730402"/>
            <a:ext cx="315464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Testing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123117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80"/>
          <p:cNvSpPr txBox="1">
            <a:spLocks noGrp="1"/>
          </p:cNvSpPr>
          <p:nvPr>
            <p:ph type="title" idx="2"/>
          </p:nvPr>
        </p:nvSpPr>
        <p:spPr>
          <a:xfrm>
            <a:off x="166784" y="250151"/>
            <a:ext cx="413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Project Planning</a:t>
            </a:r>
            <a:endParaRPr dirty="0">
              <a:solidFill>
                <a:schemeClr val="bg1"/>
              </a:solidFill>
              <a:sym typeface="Montserrat ExtraBold"/>
            </a:endParaRPr>
          </a:p>
        </p:txBody>
      </p:sp>
      <p:sp>
        <p:nvSpPr>
          <p:cNvPr id="385" name="Google Shape;385;p80"/>
          <p:cNvSpPr txBox="1">
            <a:spLocks noGrp="1"/>
          </p:cNvSpPr>
          <p:nvPr>
            <p:ph type="body" idx="1"/>
          </p:nvPr>
        </p:nvSpPr>
        <p:spPr>
          <a:xfrm>
            <a:off x="292072" y="1608176"/>
            <a:ext cx="8016824" cy="28049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SG" sz="1600" dirty="0"/>
              <a:t>Frontend can be hosted via Netlify</a:t>
            </a:r>
          </a:p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SG" sz="1600" dirty="0"/>
              <a:t>Backend will be deployed to AWS EC2</a:t>
            </a:r>
          </a:p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SG" sz="1600" dirty="0"/>
              <a:t>Allows the server to run 24.7 </a:t>
            </a:r>
          </a:p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</a:pPr>
            <a:endParaRPr sz="1600" b="1" i="1" dirty="0"/>
          </a:p>
        </p:txBody>
      </p:sp>
      <p:sp>
        <p:nvSpPr>
          <p:cNvPr id="386" name="Google Shape;386;p80"/>
          <p:cNvSpPr txBox="1">
            <a:spLocks noGrp="1"/>
          </p:cNvSpPr>
          <p:nvPr>
            <p:ph type="title"/>
          </p:nvPr>
        </p:nvSpPr>
        <p:spPr>
          <a:xfrm>
            <a:off x="166784" y="730402"/>
            <a:ext cx="3773204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Implementation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052690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80"/>
          <p:cNvSpPr txBox="1">
            <a:spLocks noGrp="1"/>
          </p:cNvSpPr>
          <p:nvPr>
            <p:ph type="title" idx="2"/>
          </p:nvPr>
        </p:nvSpPr>
        <p:spPr>
          <a:xfrm>
            <a:off x="166784" y="250151"/>
            <a:ext cx="413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Project Planning</a:t>
            </a:r>
            <a:endParaRPr dirty="0">
              <a:solidFill>
                <a:schemeClr val="bg1"/>
              </a:solidFill>
              <a:sym typeface="Montserrat ExtraBold"/>
            </a:endParaRPr>
          </a:p>
        </p:txBody>
      </p:sp>
      <p:sp>
        <p:nvSpPr>
          <p:cNvPr id="385" name="Google Shape;385;p80"/>
          <p:cNvSpPr txBox="1">
            <a:spLocks noGrp="1"/>
          </p:cNvSpPr>
          <p:nvPr>
            <p:ph type="body" idx="1"/>
          </p:nvPr>
        </p:nvSpPr>
        <p:spPr>
          <a:xfrm>
            <a:off x="292072" y="1608176"/>
            <a:ext cx="8016824" cy="28049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SG" sz="1600" dirty="0"/>
              <a:t>Met most of the user stories objective </a:t>
            </a:r>
          </a:p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SG" sz="1600" dirty="0"/>
              <a:t>More features to add to improve the server functions </a:t>
            </a:r>
          </a:p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</a:pPr>
            <a:endParaRPr lang="en-SG" sz="1600" dirty="0"/>
          </a:p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</a:pPr>
            <a:endParaRPr sz="1600" b="1" i="1" dirty="0"/>
          </a:p>
        </p:txBody>
      </p:sp>
      <p:sp>
        <p:nvSpPr>
          <p:cNvPr id="386" name="Google Shape;386;p80"/>
          <p:cNvSpPr txBox="1">
            <a:spLocks noGrp="1"/>
          </p:cNvSpPr>
          <p:nvPr>
            <p:ph type="title"/>
          </p:nvPr>
        </p:nvSpPr>
        <p:spPr>
          <a:xfrm>
            <a:off x="166784" y="730402"/>
            <a:ext cx="5407022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End to end solution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359797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111"/>
          <p:cNvSpPr txBox="1">
            <a:spLocks noGrp="1"/>
          </p:cNvSpPr>
          <p:nvPr>
            <p:ph type="title"/>
          </p:nvPr>
        </p:nvSpPr>
        <p:spPr>
          <a:xfrm>
            <a:off x="349328" y="283518"/>
            <a:ext cx="779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Resources used 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992" name="Google Shape;992;p111"/>
          <p:cNvGrpSpPr/>
          <p:nvPr/>
        </p:nvGrpSpPr>
        <p:grpSpPr>
          <a:xfrm>
            <a:off x="1169188" y="1761752"/>
            <a:ext cx="3076540" cy="1632719"/>
            <a:chOff x="1455975" y="1013525"/>
            <a:chExt cx="4693425" cy="2490800"/>
          </a:xfrm>
        </p:grpSpPr>
        <p:sp>
          <p:nvSpPr>
            <p:cNvPr id="993" name="Google Shape;993;p111"/>
            <p:cNvSpPr/>
            <p:nvPr/>
          </p:nvSpPr>
          <p:spPr>
            <a:xfrm>
              <a:off x="4801725" y="1958875"/>
              <a:ext cx="1347675" cy="1545450"/>
            </a:xfrm>
            <a:custGeom>
              <a:avLst/>
              <a:gdLst/>
              <a:ahLst/>
              <a:cxnLst/>
              <a:rect l="l" t="t" r="r" b="b"/>
              <a:pathLst>
                <a:path w="53907" h="61818" extrusionOk="0">
                  <a:moveTo>
                    <a:pt x="35326" y="0"/>
                  </a:moveTo>
                  <a:lnTo>
                    <a:pt x="0" y="26600"/>
                  </a:lnTo>
                  <a:cubicBezTo>
                    <a:pt x="6089" y="34851"/>
                    <a:pt x="9678" y="45031"/>
                    <a:pt x="9678" y="56055"/>
                  </a:cubicBezTo>
                  <a:cubicBezTo>
                    <a:pt x="9678" y="57183"/>
                    <a:pt x="9637" y="58297"/>
                    <a:pt x="9555" y="59412"/>
                  </a:cubicBezTo>
                  <a:lnTo>
                    <a:pt x="53717" y="61818"/>
                  </a:lnTo>
                  <a:cubicBezTo>
                    <a:pt x="53839" y="59915"/>
                    <a:pt x="53907" y="57985"/>
                    <a:pt x="53907" y="56055"/>
                  </a:cubicBezTo>
                  <a:cubicBezTo>
                    <a:pt x="53907" y="35041"/>
                    <a:pt x="47002" y="15645"/>
                    <a:pt x="353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11"/>
            <p:cNvSpPr/>
            <p:nvPr/>
          </p:nvSpPr>
          <p:spPr>
            <a:xfrm>
              <a:off x="1455975" y="1793725"/>
              <a:ext cx="1419050" cy="1710600"/>
            </a:xfrm>
            <a:custGeom>
              <a:avLst/>
              <a:gdLst/>
              <a:ahLst/>
              <a:cxnLst/>
              <a:rect l="l" t="t" r="r" b="b"/>
              <a:pathLst>
                <a:path w="56762" h="68424" extrusionOk="0">
                  <a:moveTo>
                    <a:pt x="23977" y="1"/>
                  </a:moveTo>
                  <a:cubicBezTo>
                    <a:pt x="9067" y="16610"/>
                    <a:pt x="1" y="38575"/>
                    <a:pt x="1" y="62661"/>
                  </a:cubicBezTo>
                  <a:cubicBezTo>
                    <a:pt x="1" y="64591"/>
                    <a:pt x="69" y="66521"/>
                    <a:pt x="177" y="68424"/>
                  </a:cubicBezTo>
                  <a:lnTo>
                    <a:pt x="44339" y="66004"/>
                  </a:lnTo>
                  <a:cubicBezTo>
                    <a:pt x="44271" y="64903"/>
                    <a:pt x="44216" y="63789"/>
                    <a:pt x="44216" y="62661"/>
                  </a:cubicBezTo>
                  <a:cubicBezTo>
                    <a:pt x="44216" y="50006"/>
                    <a:pt x="48960" y="38453"/>
                    <a:pt x="56762" y="29686"/>
                  </a:cubicBezTo>
                  <a:lnTo>
                    <a:pt x="239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11"/>
            <p:cNvSpPr/>
            <p:nvPr/>
          </p:nvSpPr>
          <p:spPr>
            <a:xfrm>
              <a:off x="2055400" y="1013525"/>
              <a:ext cx="1747300" cy="1522350"/>
            </a:xfrm>
            <a:custGeom>
              <a:avLst/>
              <a:gdLst/>
              <a:ahLst/>
              <a:cxnLst/>
              <a:rect l="l" t="t" r="r" b="b"/>
              <a:pathLst>
                <a:path w="69892" h="60894" extrusionOk="0">
                  <a:moveTo>
                    <a:pt x="69892" y="1"/>
                  </a:moveTo>
                  <a:cubicBezTo>
                    <a:pt x="42136" y="1"/>
                    <a:pt x="17195" y="12057"/>
                    <a:pt x="0" y="31209"/>
                  </a:cubicBezTo>
                  <a:lnTo>
                    <a:pt x="32785" y="60894"/>
                  </a:lnTo>
                  <a:cubicBezTo>
                    <a:pt x="41878" y="50673"/>
                    <a:pt x="55131" y="44216"/>
                    <a:pt x="69892" y="44216"/>
                  </a:cubicBezTo>
                  <a:lnTo>
                    <a:pt x="698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11"/>
            <p:cNvSpPr/>
            <p:nvPr/>
          </p:nvSpPr>
          <p:spPr>
            <a:xfrm>
              <a:off x="3802675" y="1013525"/>
              <a:ext cx="1882550" cy="1610375"/>
            </a:xfrm>
            <a:custGeom>
              <a:avLst/>
              <a:gdLst/>
              <a:ahLst/>
              <a:cxnLst/>
              <a:rect l="l" t="t" r="r" b="b"/>
              <a:pathLst>
                <a:path w="75302" h="64415" extrusionOk="0">
                  <a:moveTo>
                    <a:pt x="1" y="1"/>
                  </a:moveTo>
                  <a:lnTo>
                    <a:pt x="1" y="44216"/>
                  </a:lnTo>
                  <a:cubicBezTo>
                    <a:pt x="14762" y="44216"/>
                    <a:pt x="28014" y="50673"/>
                    <a:pt x="37108" y="60894"/>
                  </a:cubicBezTo>
                  <a:cubicBezTo>
                    <a:pt x="38113" y="62022"/>
                    <a:pt x="39065" y="63205"/>
                    <a:pt x="39962" y="64414"/>
                  </a:cubicBezTo>
                  <a:lnTo>
                    <a:pt x="75302" y="37814"/>
                  </a:lnTo>
                  <a:cubicBezTo>
                    <a:pt x="73589" y="35531"/>
                    <a:pt x="71781" y="33329"/>
                    <a:pt x="69879" y="31209"/>
                  </a:cubicBezTo>
                  <a:cubicBezTo>
                    <a:pt x="52698" y="12057"/>
                    <a:pt x="27756" y="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8" name="Picture 4" descr="Creating an Express App - Hire Express JS Developer">
            <a:extLst>
              <a:ext uri="{FF2B5EF4-FFF2-40B4-BE49-F238E27FC236}">
                <a16:creationId xmlns:a16="http://schemas.microsoft.com/office/drawing/2014/main" id="{2D67AC23-E3DF-57E2-1907-A63DC9A81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845" y="2027569"/>
            <a:ext cx="487984" cy="48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What is MongoDB? NoSQL database explained in an easy way.">
            <a:extLst>
              <a:ext uri="{FF2B5EF4-FFF2-40B4-BE49-F238E27FC236}">
                <a16:creationId xmlns:a16="http://schemas.microsoft.com/office/drawing/2014/main" id="{47FB0E8C-4B93-180D-5023-1EED2BFAC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087" y="1940866"/>
            <a:ext cx="491347" cy="66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BCrypt là gì? Code ví dụ BCrypt bằng Java - JBCrypt - STACKJAVA">
            <a:extLst>
              <a:ext uri="{FF2B5EF4-FFF2-40B4-BE49-F238E27FC236}">
                <a16:creationId xmlns:a16="http://schemas.microsoft.com/office/drawing/2014/main" id="{A4182C74-B64D-5C2F-CAD7-03D65C8DF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490" y="2599842"/>
            <a:ext cx="649691" cy="64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Nodemon - Restart your server automatically | Sariful Islam">
            <a:extLst>
              <a:ext uri="{FF2B5EF4-FFF2-40B4-BE49-F238E27FC236}">
                <a16:creationId xmlns:a16="http://schemas.microsoft.com/office/drawing/2014/main" id="{B2A06248-CD8F-F636-F77A-08BEC38E6F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818" t="31055" r="42091" b="42052"/>
          <a:stretch/>
        </p:blipFill>
        <p:spPr bwMode="auto">
          <a:xfrm>
            <a:off x="3579753" y="2721916"/>
            <a:ext cx="546103" cy="49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oogle Shape;992;p111">
            <a:extLst>
              <a:ext uri="{FF2B5EF4-FFF2-40B4-BE49-F238E27FC236}">
                <a16:creationId xmlns:a16="http://schemas.microsoft.com/office/drawing/2014/main" id="{2FF5AD25-1487-23C8-19FD-2F6CBA91401C}"/>
              </a:ext>
            </a:extLst>
          </p:cNvPr>
          <p:cNvGrpSpPr/>
          <p:nvPr/>
        </p:nvGrpSpPr>
        <p:grpSpPr>
          <a:xfrm>
            <a:off x="4897475" y="1761752"/>
            <a:ext cx="3076540" cy="1632719"/>
            <a:chOff x="1455975" y="1013525"/>
            <a:chExt cx="4693425" cy="2490800"/>
          </a:xfrm>
        </p:grpSpPr>
        <p:sp>
          <p:nvSpPr>
            <p:cNvPr id="960" name="Google Shape;993;p111">
              <a:extLst>
                <a:ext uri="{FF2B5EF4-FFF2-40B4-BE49-F238E27FC236}">
                  <a16:creationId xmlns:a16="http://schemas.microsoft.com/office/drawing/2014/main" id="{44829AC9-386D-8008-87C7-9C7B08E1F9A0}"/>
                </a:ext>
              </a:extLst>
            </p:cNvPr>
            <p:cNvSpPr/>
            <p:nvPr/>
          </p:nvSpPr>
          <p:spPr>
            <a:xfrm>
              <a:off x="4801725" y="1958875"/>
              <a:ext cx="1347675" cy="1545450"/>
            </a:xfrm>
            <a:custGeom>
              <a:avLst/>
              <a:gdLst/>
              <a:ahLst/>
              <a:cxnLst/>
              <a:rect l="l" t="t" r="r" b="b"/>
              <a:pathLst>
                <a:path w="53907" h="61818" extrusionOk="0">
                  <a:moveTo>
                    <a:pt x="35326" y="0"/>
                  </a:moveTo>
                  <a:lnTo>
                    <a:pt x="0" y="26600"/>
                  </a:lnTo>
                  <a:cubicBezTo>
                    <a:pt x="6089" y="34851"/>
                    <a:pt x="9678" y="45031"/>
                    <a:pt x="9678" y="56055"/>
                  </a:cubicBezTo>
                  <a:cubicBezTo>
                    <a:pt x="9678" y="57183"/>
                    <a:pt x="9637" y="58297"/>
                    <a:pt x="9555" y="59412"/>
                  </a:cubicBezTo>
                  <a:lnTo>
                    <a:pt x="53717" y="61818"/>
                  </a:lnTo>
                  <a:cubicBezTo>
                    <a:pt x="53839" y="59915"/>
                    <a:pt x="53907" y="57985"/>
                    <a:pt x="53907" y="56055"/>
                  </a:cubicBezTo>
                  <a:cubicBezTo>
                    <a:pt x="53907" y="35041"/>
                    <a:pt x="47002" y="15645"/>
                    <a:pt x="353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94;p111">
              <a:extLst>
                <a:ext uri="{FF2B5EF4-FFF2-40B4-BE49-F238E27FC236}">
                  <a16:creationId xmlns:a16="http://schemas.microsoft.com/office/drawing/2014/main" id="{5C15FEBD-11DB-F1E5-5527-4B6D2CBBE7C8}"/>
                </a:ext>
              </a:extLst>
            </p:cNvPr>
            <p:cNvSpPr/>
            <p:nvPr/>
          </p:nvSpPr>
          <p:spPr>
            <a:xfrm>
              <a:off x="1455975" y="1793725"/>
              <a:ext cx="1419050" cy="1710600"/>
            </a:xfrm>
            <a:custGeom>
              <a:avLst/>
              <a:gdLst/>
              <a:ahLst/>
              <a:cxnLst/>
              <a:rect l="l" t="t" r="r" b="b"/>
              <a:pathLst>
                <a:path w="56762" h="68424" extrusionOk="0">
                  <a:moveTo>
                    <a:pt x="23977" y="1"/>
                  </a:moveTo>
                  <a:cubicBezTo>
                    <a:pt x="9067" y="16610"/>
                    <a:pt x="1" y="38575"/>
                    <a:pt x="1" y="62661"/>
                  </a:cubicBezTo>
                  <a:cubicBezTo>
                    <a:pt x="1" y="64591"/>
                    <a:pt x="69" y="66521"/>
                    <a:pt x="177" y="68424"/>
                  </a:cubicBezTo>
                  <a:lnTo>
                    <a:pt x="44339" y="66004"/>
                  </a:lnTo>
                  <a:cubicBezTo>
                    <a:pt x="44271" y="64903"/>
                    <a:pt x="44216" y="63789"/>
                    <a:pt x="44216" y="62661"/>
                  </a:cubicBezTo>
                  <a:cubicBezTo>
                    <a:pt x="44216" y="50006"/>
                    <a:pt x="48960" y="38453"/>
                    <a:pt x="56762" y="29686"/>
                  </a:cubicBezTo>
                  <a:lnTo>
                    <a:pt x="239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96;p111">
              <a:extLst>
                <a:ext uri="{FF2B5EF4-FFF2-40B4-BE49-F238E27FC236}">
                  <a16:creationId xmlns:a16="http://schemas.microsoft.com/office/drawing/2014/main" id="{FF8F6BEF-1CC8-0254-AA38-196B0180905C}"/>
                </a:ext>
              </a:extLst>
            </p:cNvPr>
            <p:cNvSpPr/>
            <p:nvPr/>
          </p:nvSpPr>
          <p:spPr>
            <a:xfrm>
              <a:off x="2055400" y="1013525"/>
              <a:ext cx="1747300" cy="1522350"/>
            </a:xfrm>
            <a:custGeom>
              <a:avLst/>
              <a:gdLst/>
              <a:ahLst/>
              <a:cxnLst/>
              <a:rect l="l" t="t" r="r" b="b"/>
              <a:pathLst>
                <a:path w="69892" h="60894" extrusionOk="0">
                  <a:moveTo>
                    <a:pt x="69892" y="1"/>
                  </a:moveTo>
                  <a:cubicBezTo>
                    <a:pt x="42136" y="1"/>
                    <a:pt x="17195" y="12057"/>
                    <a:pt x="0" y="31209"/>
                  </a:cubicBezTo>
                  <a:lnTo>
                    <a:pt x="32785" y="60894"/>
                  </a:lnTo>
                  <a:cubicBezTo>
                    <a:pt x="41878" y="50673"/>
                    <a:pt x="55131" y="44216"/>
                    <a:pt x="69892" y="44216"/>
                  </a:cubicBezTo>
                  <a:lnTo>
                    <a:pt x="698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98;p111">
              <a:extLst>
                <a:ext uri="{FF2B5EF4-FFF2-40B4-BE49-F238E27FC236}">
                  <a16:creationId xmlns:a16="http://schemas.microsoft.com/office/drawing/2014/main" id="{47E425A4-E84C-7A44-CF25-D66BD88151D0}"/>
                </a:ext>
              </a:extLst>
            </p:cNvPr>
            <p:cNvSpPr/>
            <p:nvPr/>
          </p:nvSpPr>
          <p:spPr>
            <a:xfrm>
              <a:off x="3802675" y="1013525"/>
              <a:ext cx="1882550" cy="1610375"/>
            </a:xfrm>
            <a:custGeom>
              <a:avLst/>
              <a:gdLst/>
              <a:ahLst/>
              <a:cxnLst/>
              <a:rect l="l" t="t" r="r" b="b"/>
              <a:pathLst>
                <a:path w="75302" h="64415" extrusionOk="0">
                  <a:moveTo>
                    <a:pt x="1" y="1"/>
                  </a:moveTo>
                  <a:lnTo>
                    <a:pt x="1" y="44216"/>
                  </a:lnTo>
                  <a:cubicBezTo>
                    <a:pt x="14762" y="44216"/>
                    <a:pt x="28014" y="50673"/>
                    <a:pt x="37108" y="60894"/>
                  </a:cubicBezTo>
                  <a:cubicBezTo>
                    <a:pt x="38113" y="62022"/>
                    <a:pt x="39065" y="63205"/>
                    <a:pt x="39962" y="64414"/>
                  </a:cubicBezTo>
                  <a:lnTo>
                    <a:pt x="75302" y="37814"/>
                  </a:lnTo>
                  <a:cubicBezTo>
                    <a:pt x="73589" y="35531"/>
                    <a:pt x="71781" y="33329"/>
                    <a:pt x="69879" y="31209"/>
                  </a:cubicBezTo>
                  <a:cubicBezTo>
                    <a:pt x="52698" y="12057"/>
                    <a:pt x="27756" y="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50" name="Picture 26" descr="Jobs at Axios">
            <a:extLst>
              <a:ext uri="{FF2B5EF4-FFF2-40B4-BE49-F238E27FC236}">
                <a16:creationId xmlns:a16="http://schemas.microsoft.com/office/drawing/2014/main" id="{B27FE9D3-8B05-EC6E-48CB-AC5B56AC2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803" y="2741141"/>
            <a:ext cx="905643" cy="40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Your custom development solution with React JS| Ubidreams">
            <a:extLst>
              <a:ext uri="{FF2B5EF4-FFF2-40B4-BE49-F238E27FC236}">
                <a16:creationId xmlns:a16="http://schemas.microsoft.com/office/drawing/2014/main" id="{DBF6290D-A1B7-F6B8-3012-9BDDC8824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741" y="2027569"/>
            <a:ext cx="766519" cy="50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ow to customize - Material UI">
            <a:extLst>
              <a:ext uri="{FF2B5EF4-FFF2-40B4-BE49-F238E27FC236}">
                <a16:creationId xmlns:a16="http://schemas.microsoft.com/office/drawing/2014/main" id="{4BB76FBB-C74D-CF4D-CD6A-BE9730E90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663" y="2721916"/>
            <a:ext cx="586858" cy="58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Learn JavaScript Tutorial - javatpoint">
            <a:extLst>
              <a:ext uri="{FF2B5EF4-FFF2-40B4-BE49-F238E27FC236}">
                <a16:creationId xmlns:a16="http://schemas.microsoft.com/office/drawing/2014/main" id="{DF7EDFB3-A12E-8AE0-4846-438129E98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747" y="2018772"/>
            <a:ext cx="505037" cy="50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6" name="Google Shape;991;p111">
            <a:extLst>
              <a:ext uri="{FF2B5EF4-FFF2-40B4-BE49-F238E27FC236}">
                <a16:creationId xmlns:a16="http://schemas.microsoft.com/office/drawing/2014/main" id="{5B7A4B2D-B1BC-8B21-ABB2-BBCF7A259EB1}"/>
              </a:ext>
            </a:extLst>
          </p:cNvPr>
          <p:cNvSpPr txBox="1">
            <a:spLocks/>
          </p:cNvSpPr>
          <p:nvPr/>
        </p:nvSpPr>
        <p:spPr>
          <a:xfrm>
            <a:off x="2059483" y="2884863"/>
            <a:ext cx="132901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SG" sz="1800" dirty="0"/>
              <a:t>Backend</a:t>
            </a:r>
            <a:endParaRPr lang="en-SG" dirty="0"/>
          </a:p>
        </p:txBody>
      </p:sp>
      <p:sp>
        <p:nvSpPr>
          <p:cNvPr id="967" name="Google Shape;991;p111">
            <a:extLst>
              <a:ext uri="{FF2B5EF4-FFF2-40B4-BE49-F238E27FC236}">
                <a16:creationId xmlns:a16="http://schemas.microsoft.com/office/drawing/2014/main" id="{D56F8360-01E3-B41B-928E-C2392A4C41CB}"/>
              </a:ext>
            </a:extLst>
          </p:cNvPr>
          <p:cNvSpPr txBox="1">
            <a:spLocks/>
          </p:cNvSpPr>
          <p:nvPr/>
        </p:nvSpPr>
        <p:spPr>
          <a:xfrm>
            <a:off x="5794629" y="2884863"/>
            <a:ext cx="132901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SG" sz="1800" dirty="0"/>
              <a:t>Frontend</a:t>
            </a:r>
            <a:endParaRPr lang="en-SG" dirty="0"/>
          </a:p>
        </p:txBody>
      </p:sp>
      <p:sp>
        <p:nvSpPr>
          <p:cNvPr id="968" name="TextBox 967">
            <a:extLst>
              <a:ext uri="{FF2B5EF4-FFF2-40B4-BE49-F238E27FC236}">
                <a16:creationId xmlns:a16="http://schemas.microsoft.com/office/drawing/2014/main" id="{B29B0B1B-2E01-AF81-D37D-D0716452558C}"/>
              </a:ext>
            </a:extLst>
          </p:cNvPr>
          <p:cNvSpPr txBox="1"/>
          <p:nvPr/>
        </p:nvSpPr>
        <p:spPr>
          <a:xfrm>
            <a:off x="3110345" y="3985150"/>
            <a:ext cx="3276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 err="1"/>
              <a:t>Github</a:t>
            </a:r>
            <a:r>
              <a:rPr lang="en-SG" dirty="0"/>
              <a:t> repo link: https://github.com/benjaminLeongSK/IODdemo/tree/main/Capstone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6" grpId="0"/>
      <p:bldP spid="967" grpId="0"/>
      <p:bldP spid="96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128"/>
          <p:cNvSpPr txBox="1">
            <a:spLocks noGrp="1"/>
          </p:cNvSpPr>
          <p:nvPr>
            <p:ph type="title"/>
          </p:nvPr>
        </p:nvSpPr>
        <p:spPr>
          <a:xfrm>
            <a:off x="3223650" y="1715475"/>
            <a:ext cx="2696700" cy="6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Thankyou</a:t>
            </a:r>
            <a:endParaRPr dirty="0"/>
          </a:p>
        </p:txBody>
      </p:sp>
      <p:sp>
        <p:nvSpPr>
          <p:cNvPr id="1458" name="Google Shape;1458;p128"/>
          <p:cNvSpPr txBox="1">
            <a:spLocks noGrp="1"/>
          </p:cNvSpPr>
          <p:nvPr>
            <p:ph type="subTitle" idx="1"/>
          </p:nvPr>
        </p:nvSpPr>
        <p:spPr>
          <a:xfrm>
            <a:off x="3181050" y="2469725"/>
            <a:ext cx="2781900" cy="12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Q&amp;A</a:t>
            </a:r>
            <a:endParaRPr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81"/>
          <p:cNvSpPr/>
          <p:nvPr/>
        </p:nvSpPr>
        <p:spPr>
          <a:xfrm>
            <a:off x="3937350" y="1242220"/>
            <a:ext cx="1221600" cy="122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81"/>
          <p:cNvSpPr txBox="1">
            <a:spLocks noGrp="1"/>
          </p:cNvSpPr>
          <p:nvPr>
            <p:ph type="title" idx="2"/>
          </p:nvPr>
        </p:nvSpPr>
        <p:spPr>
          <a:xfrm>
            <a:off x="2505150" y="2680398"/>
            <a:ext cx="4133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95" name="Google Shape;395;p81"/>
          <p:cNvSpPr txBox="1">
            <a:spLocks noGrp="1"/>
          </p:cNvSpPr>
          <p:nvPr>
            <p:ph type="title"/>
          </p:nvPr>
        </p:nvSpPr>
        <p:spPr>
          <a:xfrm>
            <a:off x="3593275" y="1521068"/>
            <a:ext cx="1957500" cy="6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903835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80"/>
          <p:cNvSpPr txBox="1">
            <a:spLocks noGrp="1"/>
          </p:cNvSpPr>
          <p:nvPr>
            <p:ph type="title" idx="2"/>
          </p:nvPr>
        </p:nvSpPr>
        <p:spPr>
          <a:xfrm>
            <a:off x="166784" y="250151"/>
            <a:ext cx="413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Introduction</a:t>
            </a:r>
            <a:endParaRPr dirty="0">
              <a:solidFill>
                <a:schemeClr val="bg1"/>
              </a:solidFill>
              <a:sym typeface="Montserrat ExtraBold"/>
            </a:endParaRPr>
          </a:p>
        </p:txBody>
      </p:sp>
      <p:sp>
        <p:nvSpPr>
          <p:cNvPr id="385" name="Google Shape;385;p80"/>
          <p:cNvSpPr txBox="1">
            <a:spLocks noGrp="1"/>
          </p:cNvSpPr>
          <p:nvPr>
            <p:ph type="body" idx="1"/>
          </p:nvPr>
        </p:nvSpPr>
        <p:spPr>
          <a:xfrm>
            <a:off x="292072" y="1711728"/>
            <a:ext cx="8016824" cy="20748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SG" sz="1600" dirty="0"/>
              <a:t>Food and Beverages</a:t>
            </a:r>
          </a:p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SG" sz="1600" dirty="0"/>
              <a:t>New restaurants popping up. Need to spend </a:t>
            </a:r>
            <a:r>
              <a:rPr lang="en-SG" sz="1600" b="1" dirty="0">
                <a:solidFill>
                  <a:srgbClr val="00B050"/>
                </a:solidFill>
              </a:rPr>
              <a:t>$$</a:t>
            </a:r>
            <a:r>
              <a:rPr lang="en-SG" sz="1600" dirty="0"/>
              <a:t> on advertising to gain media presence </a:t>
            </a:r>
          </a:p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SG" sz="1600" dirty="0"/>
              <a:t>The more money you spent the more traction you get to your restaurant</a:t>
            </a:r>
          </a:p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</a:pPr>
            <a:endParaRPr lang="en-SG" sz="1600" dirty="0"/>
          </a:p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</a:pPr>
            <a:endParaRPr lang="en-SG" sz="1600" dirty="0"/>
          </a:p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</a:pPr>
            <a:endParaRPr sz="1600" b="1" i="1" dirty="0"/>
          </a:p>
        </p:txBody>
      </p:sp>
      <p:sp>
        <p:nvSpPr>
          <p:cNvPr id="386" name="Google Shape;386;p80"/>
          <p:cNvSpPr txBox="1">
            <a:spLocks noGrp="1"/>
          </p:cNvSpPr>
          <p:nvPr>
            <p:ph type="title"/>
          </p:nvPr>
        </p:nvSpPr>
        <p:spPr>
          <a:xfrm>
            <a:off x="166784" y="730402"/>
            <a:ext cx="2167637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Industry</a:t>
            </a:r>
            <a:endParaRPr dirty="0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80"/>
          <p:cNvSpPr txBox="1">
            <a:spLocks noGrp="1"/>
          </p:cNvSpPr>
          <p:nvPr>
            <p:ph type="title" idx="2"/>
          </p:nvPr>
        </p:nvSpPr>
        <p:spPr>
          <a:xfrm>
            <a:off x="166784" y="250151"/>
            <a:ext cx="413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Introduction</a:t>
            </a:r>
            <a:endParaRPr dirty="0">
              <a:solidFill>
                <a:schemeClr val="bg1"/>
              </a:solidFill>
              <a:sym typeface="Montserrat ExtraBold"/>
            </a:endParaRPr>
          </a:p>
        </p:txBody>
      </p:sp>
      <p:sp>
        <p:nvSpPr>
          <p:cNvPr id="385" name="Google Shape;385;p80"/>
          <p:cNvSpPr txBox="1">
            <a:spLocks noGrp="1"/>
          </p:cNvSpPr>
          <p:nvPr>
            <p:ph type="body" idx="1"/>
          </p:nvPr>
        </p:nvSpPr>
        <p:spPr>
          <a:xfrm>
            <a:off x="292072" y="1608176"/>
            <a:ext cx="8016824" cy="28049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SG" sz="1600" dirty="0"/>
              <a:t>A platform where foodies </a:t>
            </a:r>
            <a:r>
              <a:rPr lang="en-SG" sz="1100" i="1" dirty="0"/>
              <a:t>(people who live to eat) </a:t>
            </a:r>
            <a:r>
              <a:rPr lang="en-SG" sz="1600" dirty="0"/>
              <a:t>can freely post about their favourite dining spots and give their own reviews without being influenced by mainstream food medias</a:t>
            </a:r>
          </a:p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SG" sz="1600" dirty="0"/>
              <a:t>Not sure if a review is authentic or bias due to sponsorship</a:t>
            </a:r>
          </a:p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SG" sz="1600" dirty="0"/>
              <a:t>Pain point of foodies is paying for food that you had high anticipation for but end up getting disappointed. </a:t>
            </a:r>
          </a:p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SG" sz="1600" dirty="0"/>
              <a:t>Current players: </a:t>
            </a:r>
            <a:r>
              <a:rPr lang="en-SG" sz="1600" dirty="0" err="1"/>
              <a:t>LadyIronChef</a:t>
            </a:r>
            <a:r>
              <a:rPr lang="en-SG" sz="1600" dirty="0"/>
              <a:t>, </a:t>
            </a:r>
            <a:r>
              <a:rPr lang="en-SG" sz="1600" dirty="0" err="1"/>
              <a:t>HungryGoWhere</a:t>
            </a:r>
            <a:r>
              <a:rPr lang="en-SG" sz="1600" dirty="0"/>
              <a:t>, </a:t>
            </a:r>
            <a:r>
              <a:rPr lang="en-SG" sz="1600" dirty="0" err="1"/>
              <a:t>EatBook</a:t>
            </a:r>
            <a:r>
              <a:rPr lang="en-SG" sz="1600" dirty="0"/>
              <a:t>, google reviews, </a:t>
            </a:r>
            <a:r>
              <a:rPr lang="en-SG" sz="1600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a:rPr>
              <a:t>BURPLE</a:t>
            </a:r>
          </a:p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</a:pPr>
            <a:endParaRPr lang="en-SG" sz="1600" dirty="0"/>
          </a:p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</a:pPr>
            <a:endParaRPr sz="1600" b="1" i="1" dirty="0"/>
          </a:p>
        </p:txBody>
      </p:sp>
      <p:sp>
        <p:nvSpPr>
          <p:cNvPr id="386" name="Google Shape;386;p80"/>
          <p:cNvSpPr txBox="1">
            <a:spLocks noGrp="1"/>
          </p:cNvSpPr>
          <p:nvPr>
            <p:ph type="title"/>
          </p:nvPr>
        </p:nvSpPr>
        <p:spPr>
          <a:xfrm>
            <a:off x="166784" y="730402"/>
            <a:ext cx="2167637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Purpose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754741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80"/>
          <p:cNvSpPr txBox="1">
            <a:spLocks noGrp="1"/>
          </p:cNvSpPr>
          <p:nvPr>
            <p:ph type="title" idx="2"/>
          </p:nvPr>
        </p:nvSpPr>
        <p:spPr>
          <a:xfrm>
            <a:off x="166784" y="250151"/>
            <a:ext cx="413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Introduction</a:t>
            </a:r>
            <a:endParaRPr dirty="0">
              <a:solidFill>
                <a:schemeClr val="bg1"/>
              </a:solidFill>
              <a:sym typeface="Montserrat ExtraBold"/>
            </a:endParaRPr>
          </a:p>
        </p:txBody>
      </p:sp>
      <p:sp>
        <p:nvSpPr>
          <p:cNvPr id="385" name="Google Shape;385;p80"/>
          <p:cNvSpPr txBox="1">
            <a:spLocks noGrp="1"/>
          </p:cNvSpPr>
          <p:nvPr>
            <p:ph type="body" idx="1"/>
          </p:nvPr>
        </p:nvSpPr>
        <p:spPr>
          <a:xfrm>
            <a:off x="292072" y="1608176"/>
            <a:ext cx="8016824" cy="28049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SG" sz="1600" dirty="0"/>
              <a:t>Average foodies who wants to put their food critic skills to the test, Restaurant owners, </a:t>
            </a:r>
            <a:br>
              <a:rPr lang="en-SG" sz="1600" dirty="0"/>
            </a:br>
            <a:r>
              <a:rPr lang="en-SG" sz="1600" dirty="0"/>
              <a:t>Actual food reviewers (non sponsored)</a:t>
            </a:r>
          </a:p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SG" sz="1600" dirty="0"/>
              <a:t>A place where they can express themselves freely through food among people with the same passion for food</a:t>
            </a:r>
          </a:p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SG" sz="1600" dirty="0"/>
              <a:t>Stakeholders can expect a platform filled with authentic reviews,</a:t>
            </a:r>
            <a:br>
              <a:rPr lang="en-SG" sz="1600" dirty="0"/>
            </a:br>
            <a:r>
              <a:rPr lang="en-SG" sz="1600" dirty="0"/>
              <a:t>lessen your chances of having food disappointments </a:t>
            </a:r>
          </a:p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</a:pPr>
            <a:endParaRPr lang="en-SG" sz="1600" dirty="0"/>
          </a:p>
          <a:p>
            <a:pPr marL="285750" indent="-285750">
              <a:spcAft>
                <a:spcPts val="1600"/>
              </a:spcAft>
              <a:buClr>
                <a:schemeClr val="dk1"/>
              </a:buClr>
              <a:buSzPts val="1100"/>
            </a:pPr>
            <a:endParaRPr sz="1600" b="1" i="1" dirty="0"/>
          </a:p>
        </p:txBody>
      </p:sp>
      <p:sp>
        <p:nvSpPr>
          <p:cNvPr id="386" name="Google Shape;386;p80"/>
          <p:cNvSpPr txBox="1">
            <a:spLocks noGrp="1"/>
          </p:cNvSpPr>
          <p:nvPr>
            <p:ph type="title"/>
          </p:nvPr>
        </p:nvSpPr>
        <p:spPr>
          <a:xfrm>
            <a:off x="166784" y="730402"/>
            <a:ext cx="315464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Stakeholders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171980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81"/>
          <p:cNvSpPr/>
          <p:nvPr/>
        </p:nvSpPr>
        <p:spPr>
          <a:xfrm>
            <a:off x="3937350" y="1242220"/>
            <a:ext cx="1221600" cy="122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81"/>
          <p:cNvSpPr txBox="1">
            <a:spLocks noGrp="1"/>
          </p:cNvSpPr>
          <p:nvPr>
            <p:ph type="title" idx="2"/>
          </p:nvPr>
        </p:nvSpPr>
        <p:spPr>
          <a:xfrm>
            <a:off x="2505150" y="2742668"/>
            <a:ext cx="4133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Product Description</a:t>
            </a:r>
            <a:endParaRPr dirty="0"/>
          </a:p>
        </p:txBody>
      </p:sp>
      <p:sp>
        <p:nvSpPr>
          <p:cNvPr id="395" name="Google Shape;395;p81"/>
          <p:cNvSpPr txBox="1">
            <a:spLocks noGrp="1"/>
          </p:cNvSpPr>
          <p:nvPr>
            <p:ph type="title"/>
          </p:nvPr>
        </p:nvSpPr>
        <p:spPr>
          <a:xfrm>
            <a:off x="3593275" y="1521068"/>
            <a:ext cx="1957500" cy="6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396" name="Google Shape;396;p81">
            <a:hlinkClick r:id="rId3" action="ppaction://hlinksldjump"/>
          </p:cNvPr>
          <p:cNvSpPr/>
          <p:nvPr/>
        </p:nvSpPr>
        <p:spPr>
          <a:xfrm>
            <a:off x="8432038" y="171825"/>
            <a:ext cx="422125" cy="367675"/>
          </a:xfrm>
          <a:custGeom>
            <a:avLst/>
            <a:gdLst/>
            <a:ahLst/>
            <a:cxnLst/>
            <a:rect l="l" t="t" r="r" b="b"/>
            <a:pathLst>
              <a:path w="16885" h="14707" extrusionOk="0">
                <a:moveTo>
                  <a:pt x="8492" y="0"/>
                </a:moveTo>
                <a:cubicBezTo>
                  <a:pt x="8259" y="0"/>
                  <a:pt x="8011" y="62"/>
                  <a:pt x="7827" y="187"/>
                </a:cubicBezTo>
                <a:lnTo>
                  <a:pt x="378" y="6761"/>
                </a:lnTo>
                <a:cubicBezTo>
                  <a:pt x="1" y="7010"/>
                  <a:pt x="120" y="7258"/>
                  <a:pt x="626" y="7258"/>
                </a:cubicBezTo>
                <a:lnTo>
                  <a:pt x="2861" y="7258"/>
                </a:lnTo>
                <a:lnTo>
                  <a:pt x="2861" y="14091"/>
                </a:lnTo>
                <a:cubicBezTo>
                  <a:pt x="2861" y="14339"/>
                  <a:pt x="3229" y="14707"/>
                  <a:pt x="3606" y="14707"/>
                </a:cubicBezTo>
                <a:lnTo>
                  <a:pt x="6337" y="14707"/>
                </a:lnTo>
                <a:lnTo>
                  <a:pt x="6337" y="10238"/>
                </a:lnTo>
                <a:cubicBezTo>
                  <a:pt x="6337" y="9870"/>
                  <a:pt x="6705" y="9622"/>
                  <a:pt x="7082" y="9622"/>
                </a:cubicBezTo>
                <a:lnTo>
                  <a:pt x="9933" y="9622"/>
                </a:lnTo>
                <a:cubicBezTo>
                  <a:pt x="10310" y="9622"/>
                  <a:pt x="10558" y="9870"/>
                  <a:pt x="10558" y="10238"/>
                </a:cubicBezTo>
                <a:lnTo>
                  <a:pt x="10558" y="14707"/>
                </a:lnTo>
                <a:lnTo>
                  <a:pt x="13409" y="14707"/>
                </a:lnTo>
                <a:cubicBezTo>
                  <a:pt x="13786" y="14707"/>
                  <a:pt x="14034" y="14339"/>
                  <a:pt x="14034" y="14091"/>
                </a:cubicBezTo>
                <a:lnTo>
                  <a:pt x="14034" y="7258"/>
                </a:lnTo>
                <a:lnTo>
                  <a:pt x="16388" y="7258"/>
                </a:lnTo>
                <a:cubicBezTo>
                  <a:pt x="16766" y="7258"/>
                  <a:pt x="16885" y="7010"/>
                  <a:pt x="16517" y="6761"/>
                </a:cubicBezTo>
                <a:lnTo>
                  <a:pt x="9069" y="187"/>
                </a:lnTo>
                <a:cubicBezTo>
                  <a:pt x="8944" y="62"/>
                  <a:pt x="8726" y="0"/>
                  <a:pt x="849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80"/>
          <p:cNvSpPr txBox="1">
            <a:spLocks noGrp="1"/>
          </p:cNvSpPr>
          <p:nvPr>
            <p:ph type="title" idx="2"/>
          </p:nvPr>
        </p:nvSpPr>
        <p:spPr>
          <a:xfrm>
            <a:off x="166784" y="250151"/>
            <a:ext cx="413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Product Description</a:t>
            </a:r>
            <a:endParaRPr dirty="0">
              <a:solidFill>
                <a:schemeClr val="bg1"/>
              </a:solidFill>
              <a:sym typeface="Montserrat ExtraBold"/>
            </a:endParaRPr>
          </a:p>
        </p:txBody>
      </p:sp>
      <p:sp>
        <p:nvSpPr>
          <p:cNvPr id="386" name="Google Shape;386;p80"/>
          <p:cNvSpPr txBox="1">
            <a:spLocks noGrp="1"/>
          </p:cNvSpPr>
          <p:nvPr>
            <p:ph type="title"/>
          </p:nvPr>
        </p:nvSpPr>
        <p:spPr>
          <a:xfrm>
            <a:off x="166783" y="730402"/>
            <a:ext cx="4956545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Architecture Diagram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9F9B6A-F73E-2228-AB69-588D3CA06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111" y="1770949"/>
            <a:ext cx="8672467" cy="264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1906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80"/>
          <p:cNvSpPr txBox="1">
            <a:spLocks noGrp="1"/>
          </p:cNvSpPr>
          <p:nvPr>
            <p:ph type="title" idx="2"/>
          </p:nvPr>
        </p:nvSpPr>
        <p:spPr>
          <a:xfrm>
            <a:off x="166784" y="250151"/>
            <a:ext cx="413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Product Description</a:t>
            </a:r>
            <a:endParaRPr dirty="0">
              <a:solidFill>
                <a:schemeClr val="bg1"/>
              </a:solidFill>
              <a:sym typeface="Montserrat ExtraBold"/>
            </a:endParaRPr>
          </a:p>
        </p:txBody>
      </p:sp>
      <p:sp>
        <p:nvSpPr>
          <p:cNvPr id="386" name="Google Shape;386;p80"/>
          <p:cNvSpPr txBox="1">
            <a:spLocks noGrp="1"/>
          </p:cNvSpPr>
          <p:nvPr>
            <p:ph type="title"/>
          </p:nvPr>
        </p:nvSpPr>
        <p:spPr>
          <a:xfrm>
            <a:off x="166783" y="730402"/>
            <a:ext cx="4956545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Architecture Diagram</a:t>
            </a:r>
            <a:endParaRPr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FF4463FD-91EF-5DB0-BF66-F439BE92B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971606"/>
              </p:ext>
            </p:extLst>
          </p:nvPr>
        </p:nvGraphicFramePr>
        <p:xfrm>
          <a:off x="1211976" y="1442588"/>
          <a:ext cx="6177015" cy="345186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314098">
                  <a:extLst>
                    <a:ext uri="{9D8B030D-6E8A-4147-A177-3AD203B41FA5}">
                      <a16:colId xmlns:a16="http://schemas.microsoft.com/office/drawing/2014/main" val="3527939261"/>
                    </a:ext>
                  </a:extLst>
                </a:gridCol>
                <a:gridCol w="1532965">
                  <a:extLst>
                    <a:ext uri="{9D8B030D-6E8A-4147-A177-3AD203B41FA5}">
                      <a16:colId xmlns:a16="http://schemas.microsoft.com/office/drawing/2014/main" val="1585955983"/>
                    </a:ext>
                  </a:extLst>
                </a:gridCol>
                <a:gridCol w="2501320">
                  <a:extLst>
                    <a:ext uri="{9D8B030D-6E8A-4147-A177-3AD203B41FA5}">
                      <a16:colId xmlns:a16="http://schemas.microsoft.com/office/drawing/2014/main" val="47239378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757581298"/>
                    </a:ext>
                  </a:extLst>
                </a:gridCol>
                <a:gridCol w="1142832">
                  <a:extLst>
                    <a:ext uri="{9D8B030D-6E8A-4147-A177-3AD203B41FA5}">
                      <a16:colId xmlns:a16="http://schemas.microsoft.com/office/drawing/2014/main" val="2215590130"/>
                    </a:ext>
                  </a:extLst>
                </a:gridCol>
              </a:tblGrid>
              <a:tr h="370410">
                <a:tc>
                  <a:txBody>
                    <a:bodyPr/>
                    <a:lstStyle/>
                    <a:p>
                      <a:r>
                        <a:rPr lang="en-SG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100" dirty="0"/>
                        <a:t>User Story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1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100" dirty="0"/>
                        <a:t>Priority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100" dirty="0"/>
                        <a:t>Additional 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269067"/>
                  </a:ext>
                </a:extLst>
              </a:tr>
              <a:tr h="426225">
                <a:tc>
                  <a:txBody>
                    <a:bodyPr/>
                    <a:lstStyle/>
                    <a:p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050" dirty="0"/>
                        <a:t>Finding places to 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100" dirty="0"/>
                        <a:t> As an user I want to search for places to 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dirty="0"/>
                        <a:t>Achieved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872927"/>
                  </a:ext>
                </a:extLst>
              </a:tr>
              <a:tr h="370410">
                <a:tc>
                  <a:txBody>
                    <a:bodyPr/>
                    <a:lstStyle/>
                    <a:p>
                      <a:r>
                        <a:rPr lang="en-S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100" dirty="0"/>
                        <a:t>Personalisation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100" dirty="0"/>
                        <a:t>As an user I would want to have my own page with my 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dirty="0"/>
                        <a:t>Achieved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179953"/>
                  </a:ext>
                </a:extLst>
              </a:tr>
              <a:tr h="370410">
                <a:tc>
                  <a:txBody>
                    <a:bodyPr/>
                    <a:lstStyle/>
                    <a:p>
                      <a:r>
                        <a:rPr lang="en-S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100" dirty="0"/>
                        <a:t>Saving posts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100" dirty="0"/>
                        <a:t>As an user I would like to save reviews that I would like to visit in the future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dirty="0"/>
                        <a:t>Achieved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754771"/>
                  </a:ext>
                </a:extLst>
              </a:tr>
              <a:tr h="370410">
                <a:tc>
                  <a:txBody>
                    <a:bodyPr/>
                    <a:lstStyle/>
                    <a:p>
                      <a:r>
                        <a:rPr lang="en-SG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050" dirty="0"/>
                        <a:t>Sharing reviews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050" dirty="0"/>
                        <a:t>I would like to be able to share my own personal reviews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dirty="0"/>
                        <a:t>Achieved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295023"/>
                  </a:ext>
                </a:extLst>
              </a:tr>
              <a:tr h="370410">
                <a:tc>
                  <a:txBody>
                    <a:bodyPr/>
                    <a:lstStyle/>
                    <a:p>
                      <a:r>
                        <a:rPr lang="en-SG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100" dirty="0"/>
                        <a:t>Reservation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100" dirty="0"/>
                        <a:t>I would like to be able to contact the restaurant to make reservations through the website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dirty="0"/>
                        <a:t>Future implementation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751093"/>
                  </a:ext>
                </a:extLst>
              </a:tr>
              <a:tr h="370410">
                <a:tc>
                  <a:txBody>
                    <a:bodyPr/>
                    <a:lstStyle/>
                    <a:p>
                      <a:r>
                        <a:rPr lang="en-SG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100" dirty="0"/>
                        <a:t>Location 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100" dirty="0"/>
                        <a:t>I would like to find places that are recently reviewed within my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100" dirty="0"/>
                        <a:t>4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050" dirty="0"/>
                        <a:t>Future implementation</a:t>
                      </a:r>
                    </a:p>
                    <a:p>
                      <a:pPr algn="ctr"/>
                      <a:endParaRPr lang="en-SG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2002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756121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llate Presentation XL by Slidesgo">
  <a:themeElements>
    <a:clrScheme name="Simple Light">
      <a:dk1>
        <a:srgbClr val="000000"/>
      </a:dk1>
      <a:lt1>
        <a:srgbClr val="6326EE"/>
      </a:lt1>
      <a:dk2>
        <a:srgbClr val="FFFFFF"/>
      </a:dk2>
      <a:lt2>
        <a:srgbClr val="9C9E9E"/>
      </a:lt2>
      <a:accent1>
        <a:srgbClr val="6326EE"/>
      </a:accent1>
      <a:accent2>
        <a:srgbClr val="C5B4EF"/>
      </a:accent2>
      <a:accent3>
        <a:srgbClr val="A68CE1"/>
      </a:accent3>
      <a:accent4>
        <a:srgbClr val="8765D7"/>
      </a:accent4>
      <a:accent5>
        <a:srgbClr val="5626C6"/>
      </a:accent5>
      <a:accent6>
        <a:srgbClr val="6326EE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536</Words>
  <Application>Microsoft Office PowerPoint</Application>
  <PresentationFormat>On-screen Show (16:9)</PresentationFormat>
  <Paragraphs>129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Montserrat</vt:lpstr>
      <vt:lpstr>Montserrat ExtraBold</vt:lpstr>
      <vt:lpstr>Arial</vt:lpstr>
      <vt:lpstr>Ellate Presentation XL by Slidesgo</vt:lpstr>
      <vt:lpstr>Hungry Panda</vt:lpstr>
      <vt:lpstr>Table of contents</vt:lpstr>
      <vt:lpstr>Introduction</vt:lpstr>
      <vt:lpstr>Introduction</vt:lpstr>
      <vt:lpstr>Introduction</vt:lpstr>
      <vt:lpstr>Introduction</vt:lpstr>
      <vt:lpstr>Product Description</vt:lpstr>
      <vt:lpstr>Product Description</vt:lpstr>
      <vt:lpstr>Product Description</vt:lpstr>
      <vt:lpstr>Product Description</vt:lpstr>
      <vt:lpstr>Product Description</vt:lpstr>
      <vt:lpstr>Product Description</vt:lpstr>
      <vt:lpstr>Wireframe</vt:lpstr>
      <vt:lpstr>Wireframe</vt:lpstr>
      <vt:lpstr>Wireframe</vt:lpstr>
      <vt:lpstr>Wireframe</vt:lpstr>
      <vt:lpstr>Wireframe</vt:lpstr>
      <vt:lpstr>Introduction</vt:lpstr>
      <vt:lpstr>Project Planning</vt:lpstr>
      <vt:lpstr>Project Planning</vt:lpstr>
      <vt:lpstr>Project Planning</vt:lpstr>
      <vt:lpstr>Project Planning</vt:lpstr>
      <vt:lpstr>Project Planning</vt:lpstr>
      <vt:lpstr>Project Planning</vt:lpstr>
      <vt:lpstr>Resources used </vt:lpstr>
      <vt:lpstr>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Hungry Panda</dc:title>
  <dc:creator>benjamin leong</dc:creator>
  <cp:lastModifiedBy>benjamin leong</cp:lastModifiedBy>
  <cp:revision>2</cp:revision>
  <dcterms:modified xsi:type="dcterms:W3CDTF">2023-04-27T15:00:28Z</dcterms:modified>
</cp:coreProperties>
</file>